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24" r:id="rId2"/>
    <p:sldId id="325" r:id="rId3"/>
    <p:sldId id="327" r:id="rId4"/>
    <p:sldId id="260" r:id="rId5"/>
    <p:sldId id="293" r:id="rId6"/>
    <p:sldId id="296" r:id="rId7"/>
    <p:sldId id="298" r:id="rId8"/>
    <p:sldId id="29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3" r:id="rId21"/>
    <p:sldId id="354" r:id="rId22"/>
    <p:sldId id="355" r:id="rId23"/>
    <p:sldId id="356" r:id="rId24"/>
    <p:sldId id="357" r:id="rId25"/>
    <p:sldId id="351" r:id="rId26"/>
    <p:sldId id="352" r:id="rId27"/>
    <p:sldId id="331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B8FC9"/>
    <a:srgbClr val="3F569B"/>
    <a:srgbClr val="3E559A"/>
    <a:srgbClr val="3C579C"/>
    <a:srgbClr val="124062"/>
    <a:srgbClr val="537285"/>
    <a:srgbClr val="FEFE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81121" autoAdjust="0"/>
  </p:normalViewPr>
  <p:slideViewPr>
    <p:cSldViewPr snapToGrid="0">
      <p:cViewPr varScale="1">
        <p:scale>
          <a:sx n="53" d="100"/>
          <a:sy n="53" d="100"/>
        </p:scale>
        <p:origin x="4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Leaf </a:t>
            </a:r>
            <a:r>
              <a:rPr lang="en-US" altLang="zh-CN" dirty="0" err="1"/>
              <a:t>github</a:t>
            </a:r>
            <a:r>
              <a:rPr lang="zh-CN" altLang="en-US"/>
              <a:t>上搜索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为什么要用分布式</a:t>
            </a:r>
            <a:r>
              <a:rPr lang="en-US" altLang="zh-CN" dirty="0"/>
              <a:t>id</a:t>
            </a:r>
            <a:r>
              <a:rPr lang="zh-CN" altLang="en-US" dirty="0"/>
              <a:t>：全局唯一</a:t>
            </a:r>
            <a:endParaRPr lang="en-US" altLang="zh-CN" dirty="0"/>
          </a:p>
          <a:p>
            <a:r>
              <a:rPr lang="zh-CN" altLang="en-US" dirty="0"/>
              <a:t>京东</a:t>
            </a:r>
            <a:r>
              <a:rPr lang="en-US" altLang="zh-CN" dirty="0" err="1"/>
              <a:t>spuid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1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Uuid</a:t>
            </a:r>
            <a:r>
              <a:rPr lang="zh-CN" altLang="en-US" dirty="0"/>
              <a:t>作为逻辑主键，自增</a:t>
            </a:r>
            <a:r>
              <a:rPr lang="en-US" altLang="zh-CN" dirty="0"/>
              <a:t>id</a:t>
            </a:r>
            <a:r>
              <a:rPr lang="zh-CN" altLang="en-US" dirty="0"/>
              <a:t>作为物理主键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 err="1"/>
              <a:t>innodb</a:t>
            </a:r>
            <a:r>
              <a:rPr lang="zh-CN" altLang="en-US" dirty="0"/>
              <a:t>按照主键排序，会产生巨大的</a:t>
            </a:r>
            <a:r>
              <a:rPr lang="en-US" altLang="zh-CN" dirty="0" err="1"/>
              <a:t>io</a:t>
            </a:r>
            <a:r>
              <a:rPr lang="zh-CN" altLang="en-US" dirty="0"/>
              <a:t>压力，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017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582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8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2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4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70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86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36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793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002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13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单台服务器时，假定永远不会出问题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分布式中，场景如下：</a:t>
            </a:r>
            <a:endParaRPr lang="en-US" altLang="zh-CN" dirty="0"/>
          </a:p>
          <a:p>
            <a:r>
              <a:rPr lang="en-US" altLang="zh-CN" dirty="0"/>
              <a:t>Redis server</a:t>
            </a:r>
          </a:p>
          <a:p>
            <a:r>
              <a:rPr lang="en-US" altLang="zh-CN" dirty="0" err="1"/>
              <a:t>Mysql</a:t>
            </a:r>
            <a:endParaRPr lang="en-US" altLang="zh-CN" dirty="0"/>
          </a:p>
          <a:p>
            <a:r>
              <a:rPr lang="zh-CN" altLang="en-US" dirty="0"/>
              <a:t>应用服务器 与</a:t>
            </a:r>
            <a:r>
              <a:rPr lang="en-US" altLang="zh-CN" dirty="0" err="1"/>
              <a:t>mysql</a:t>
            </a:r>
            <a:r>
              <a:rPr lang="zh-CN" altLang="en-US" dirty="0"/>
              <a:t>乐观锁；与</a:t>
            </a:r>
            <a:r>
              <a:rPr lang="en-US" altLang="zh-CN" dirty="0" err="1"/>
              <a:t>redis</a:t>
            </a:r>
            <a:r>
              <a:rPr lang="zh-CN" altLang="en-US" dirty="0"/>
              <a:t>单实例的锁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组 10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98395" y="3035935"/>
            <a:ext cx="9947275" cy="3822065"/>
          </a:xfrm>
          <a:prstGeom prst="rect">
            <a:avLst/>
          </a:prstGeom>
        </p:spPr>
      </p:pic>
      <p:pic>
        <p:nvPicPr>
          <p:cNvPr id="12" name="图片 11" descr="半全称中英文标志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73185" y="197485"/>
            <a:ext cx="2992120" cy="787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71335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组 79"/>
          <p:cNvPicPr>
            <a:picLocks noChangeAspect="1"/>
          </p:cNvPicPr>
          <p:nvPr/>
        </p:nvPicPr>
        <p:blipFill>
          <a:blip r:embed="rId3"/>
          <a:srcRect t="14333"/>
          <a:stretch>
            <a:fillRect/>
          </a:stretch>
        </p:blipFill>
        <p:spPr>
          <a:xfrm>
            <a:off x="3616960" y="1499235"/>
            <a:ext cx="8575040" cy="53587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49600" y="2172335"/>
            <a:ext cx="589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请输入</a:t>
            </a:r>
            <a:r>
              <a:rPr lang="en-US" altLang="zh-CN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PPT</a:t>
            </a:r>
            <a:r>
              <a:rPr lang="zh-CN" altLang="en-US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主标题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43923" y="3289300"/>
            <a:ext cx="25622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请输入</a:t>
            </a:r>
            <a:r>
              <a:rPr lang="en-US" altLang="zh-CN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PPT</a:t>
            </a:r>
            <a:r>
              <a:rPr lang="zh-CN" altLang="en-US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副标题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28365" y="4051300"/>
            <a:ext cx="1506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汇报人：</a:t>
            </a:r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XXX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50343" y="4036695"/>
            <a:ext cx="22707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汇报时间：</a:t>
            </a:r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2020-9-9</a:t>
            </a:r>
          </a:p>
        </p:txBody>
      </p:sp>
      <p:pic>
        <p:nvPicPr>
          <p:cNvPr id="32" name="图片 31" descr="组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475" y="231140"/>
            <a:ext cx="2956560" cy="76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852BA-319C-4A80-B1CD-22EC791C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66" y="1508593"/>
            <a:ext cx="7475868" cy="384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zk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467194-0500-46DC-8B66-1A727841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342" y="1504783"/>
            <a:ext cx="7567316" cy="3848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FFC725-58C7-4C23-B6BD-D9CB379A8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774" y="1500973"/>
            <a:ext cx="7986452" cy="385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7134C-B042-4E33-9E96-4A5AD3D4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416640"/>
            <a:ext cx="8123106" cy="4670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CB63E-F440-487A-989C-7D0161C345C2}"/>
              </a:ext>
            </a:extLst>
          </p:cNvPr>
          <p:cNvSpPr txBox="1"/>
          <p:nvPr/>
        </p:nvSpPr>
        <p:spPr>
          <a:xfrm>
            <a:off x="1041722" y="1678329"/>
            <a:ext cx="57246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分布式</a:t>
            </a:r>
            <a:r>
              <a:rPr lang="en-US" altLang="zh-CN" dirty="0"/>
              <a:t>ID</a:t>
            </a:r>
          </a:p>
          <a:p>
            <a:r>
              <a:rPr lang="zh-CN" altLang="en-US" dirty="0"/>
              <a:t>分布式：</a:t>
            </a:r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：唯一确定值，不能重复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具备的条件：全局唯一，局部唯一，按情况保持递增，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为了保证分布式</a:t>
            </a:r>
            <a:r>
              <a:rPr lang="en-US" altLang="zh-CN" dirty="0"/>
              <a:t>ID</a:t>
            </a:r>
            <a:r>
              <a:rPr lang="zh-CN" altLang="en-US" dirty="0"/>
              <a:t>唯一，上锁：</a:t>
            </a:r>
            <a:endParaRPr lang="en-US" altLang="zh-CN" dirty="0"/>
          </a:p>
          <a:p>
            <a:r>
              <a:rPr lang="zh-CN" altLang="en-US" dirty="0"/>
              <a:t>悲观锁</a:t>
            </a:r>
            <a:endParaRPr lang="en-US" altLang="zh-CN" dirty="0"/>
          </a:p>
          <a:p>
            <a:r>
              <a:rPr lang="zh-CN" altLang="en-US" dirty="0"/>
              <a:t>乐观锁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最大限度的优化</a:t>
            </a:r>
            <a:endParaRPr lang="en-US" altLang="zh-CN" dirty="0"/>
          </a:p>
          <a:p>
            <a:r>
              <a:rPr lang="zh-CN" altLang="en-US" dirty="0"/>
              <a:t>缓存加锁</a:t>
            </a:r>
            <a:endParaRPr lang="en-US" altLang="zh-CN" dirty="0"/>
          </a:p>
          <a:p>
            <a:r>
              <a:rPr lang="zh-CN" altLang="en-US" dirty="0"/>
              <a:t>锁细腻度化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A631FB-AEE7-4926-A589-C0E5AB49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78" y="1052267"/>
            <a:ext cx="4610500" cy="184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187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分布式</a:t>
            </a:r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ID</a:t>
            </a:r>
            <a:r>
              <a:rPr lang="zh-CN" altLang="en-US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解决方案</a:t>
            </a: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EE44FD-CD5B-4475-A0A1-C6185DED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08" y="1371209"/>
            <a:ext cx="6942422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DC4A3F-6151-4BE5-A26A-86CFD34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55" y="1255675"/>
            <a:ext cx="682811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1BDF02-DDB3-4A70-9D70-EE7B4D80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1793621"/>
            <a:ext cx="8699253" cy="463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BD69D-4A79-49A9-B083-CBAE9218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7" y="568348"/>
            <a:ext cx="8540874" cy="48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2491F0-7FEE-4AA9-927B-3E99C177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2" y="1909823"/>
            <a:ext cx="9554731" cy="25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69545" y="260350"/>
            <a:ext cx="4335780" cy="7480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5" dirty="0">
                <a:solidFill>
                  <a:srgbClr val="3E559A"/>
                </a:solidFill>
                <a:latin typeface="+mj-lt"/>
                <a:ea typeface="+mn-ea"/>
                <a:sym typeface="Calibri" panose="020F0502020204030204" pitchFamily="34" charset="0"/>
              </a:rPr>
              <a:t>CONTENTS</a:t>
            </a:r>
            <a:r>
              <a:rPr lang="zh-CN" altLang="en-US" sz="4000" dirty="0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sym typeface="Calibri" panose="020F0502020204030204" pitchFamily="34" charset="0"/>
              </a:rPr>
              <a:t>目录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25865" y="1028845"/>
            <a:ext cx="421359" cy="0"/>
          </a:xfrm>
          <a:prstGeom prst="line">
            <a:avLst/>
          </a:prstGeom>
          <a:ln w="28575">
            <a:solidFill>
              <a:srgbClr val="3E55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521038" y="1736861"/>
            <a:ext cx="624189" cy="736484"/>
            <a:chOff x="2521038" y="2206761"/>
            <a:chExt cx="624189" cy="736484"/>
          </a:xfrm>
        </p:grpSpPr>
        <p:sp>
          <p:nvSpPr>
            <p:cNvPr id="21" name="任意多边形 20"/>
            <p:cNvSpPr/>
            <p:nvPr/>
          </p:nvSpPr>
          <p:spPr>
            <a:xfrm>
              <a:off x="2521038" y="2206761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F569B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548803" y="2342077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03751" y="4936795"/>
            <a:ext cx="624189" cy="736484"/>
            <a:chOff x="2503751" y="5406695"/>
            <a:chExt cx="624189" cy="736484"/>
          </a:xfrm>
        </p:grpSpPr>
        <p:sp>
          <p:nvSpPr>
            <p:cNvPr id="24" name="任意多边形 23"/>
            <p:cNvSpPr/>
            <p:nvPr/>
          </p:nvSpPr>
          <p:spPr>
            <a:xfrm>
              <a:off x="2503751" y="5406695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531516" y="5542011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03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21038" y="3336828"/>
            <a:ext cx="624189" cy="736484"/>
            <a:chOff x="2521038" y="3806728"/>
            <a:chExt cx="624189" cy="736484"/>
          </a:xfrm>
        </p:grpSpPr>
        <p:sp>
          <p:nvSpPr>
            <p:cNvPr id="27" name="任意多边形 26"/>
            <p:cNvSpPr/>
            <p:nvPr/>
          </p:nvSpPr>
          <p:spPr>
            <a:xfrm>
              <a:off x="2521038" y="3806728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48803" y="3942044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02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54649" y="2514910"/>
            <a:ext cx="624189" cy="736484"/>
            <a:chOff x="6854649" y="2984810"/>
            <a:chExt cx="624189" cy="736484"/>
          </a:xfrm>
        </p:grpSpPr>
        <p:sp>
          <p:nvSpPr>
            <p:cNvPr id="31" name="任意多边形 30"/>
            <p:cNvSpPr/>
            <p:nvPr/>
          </p:nvSpPr>
          <p:spPr>
            <a:xfrm>
              <a:off x="6854649" y="2984810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882414" y="3120126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04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54649" y="4114877"/>
            <a:ext cx="624189" cy="736484"/>
            <a:chOff x="6854649" y="4584777"/>
            <a:chExt cx="624189" cy="736484"/>
          </a:xfrm>
        </p:grpSpPr>
        <p:sp>
          <p:nvSpPr>
            <p:cNvPr id="45" name="任意多边形 44"/>
            <p:cNvSpPr/>
            <p:nvPr/>
          </p:nvSpPr>
          <p:spPr>
            <a:xfrm>
              <a:off x="6854649" y="4584777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82414" y="4720093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05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92885" y="1736861"/>
            <a:ext cx="2388509" cy="795222"/>
            <a:chOff x="3592885" y="2206761"/>
            <a:chExt cx="2388509" cy="795222"/>
          </a:xfrm>
        </p:grpSpPr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3592885" y="2206761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公司与团队</a:t>
              </a:r>
            </a:p>
          </p:txBody>
        </p:sp>
        <p:sp>
          <p:nvSpPr>
            <p:cNvPr id="48" name="TextBox 7"/>
            <p:cNvSpPr txBox="1"/>
            <p:nvPr/>
          </p:nvSpPr>
          <p:spPr>
            <a:xfrm>
              <a:off x="3592885" y="266342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我们是谁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92885" y="3307250"/>
            <a:ext cx="2388509" cy="807827"/>
            <a:chOff x="3592885" y="3777150"/>
            <a:chExt cx="2388509" cy="807827"/>
          </a:xfrm>
        </p:grpSpPr>
        <p:sp>
          <p:nvSpPr>
            <p:cNvPr id="49" name="TextBox 6"/>
            <p:cNvSpPr txBox="1">
              <a:spLocks noChangeArrowheads="1"/>
            </p:cNvSpPr>
            <p:nvPr/>
          </p:nvSpPr>
          <p:spPr bwMode="auto">
            <a:xfrm>
              <a:off x="3592885" y="3777150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项目介绍</a:t>
              </a:r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3592885" y="424642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我们要做什么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92885" y="4936795"/>
            <a:ext cx="2388509" cy="807358"/>
            <a:chOff x="3592885" y="5406695"/>
            <a:chExt cx="2388509" cy="807358"/>
          </a:xfrm>
        </p:grpSpPr>
        <p:sp>
          <p:nvSpPr>
            <p:cNvPr id="51" name="TextBox 6"/>
            <p:cNvSpPr txBox="1">
              <a:spLocks noChangeArrowheads="1"/>
            </p:cNvSpPr>
            <p:nvPr/>
          </p:nvSpPr>
          <p:spPr bwMode="auto">
            <a:xfrm>
              <a:off x="3592885" y="5406695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产品与运营</a:t>
              </a:r>
            </a:p>
          </p:txBody>
        </p:sp>
        <p:sp>
          <p:nvSpPr>
            <p:cNvPr id="52" name="TextBox 9"/>
            <p:cNvSpPr txBox="1"/>
            <p:nvPr/>
          </p:nvSpPr>
          <p:spPr>
            <a:xfrm>
              <a:off x="3592885" y="587549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我们怎么做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35319" y="2532083"/>
            <a:ext cx="2388509" cy="776023"/>
            <a:chOff x="7935319" y="3001983"/>
            <a:chExt cx="2388509" cy="776023"/>
          </a:xfrm>
        </p:grpSpPr>
        <p:sp>
          <p:nvSpPr>
            <p:cNvPr id="53" name="TextBox 40"/>
            <p:cNvSpPr txBox="1">
              <a:spLocks noChangeArrowheads="1"/>
            </p:cNvSpPr>
            <p:nvPr/>
          </p:nvSpPr>
          <p:spPr bwMode="auto">
            <a:xfrm>
              <a:off x="7935319" y="3001983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财务与融资</a:t>
              </a:r>
            </a:p>
          </p:txBody>
        </p:sp>
        <p:sp>
          <p:nvSpPr>
            <p:cNvPr id="54" name="TextBox 41"/>
            <p:cNvSpPr txBox="1"/>
            <p:nvPr/>
          </p:nvSpPr>
          <p:spPr>
            <a:xfrm>
              <a:off x="7935319" y="343945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商务合作方式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35319" y="4148607"/>
            <a:ext cx="2388509" cy="787459"/>
            <a:chOff x="7935319" y="4618507"/>
            <a:chExt cx="2388509" cy="787459"/>
          </a:xfrm>
        </p:grpSpPr>
        <p:sp>
          <p:nvSpPr>
            <p:cNvPr id="55" name="TextBox 6"/>
            <p:cNvSpPr txBox="1">
              <a:spLocks noChangeArrowheads="1"/>
            </p:cNvSpPr>
            <p:nvPr/>
          </p:nvSpPr>
          <p:spPr bwMode="auto">
            <a:xfrm>
              <a:off x="7935319" y="4618507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发展前景</a:t>
              </a:r>
            </a:p>
          </p:txBody>
        </p:sp>
        <p:sp>
          <p:nvSpPr>
            <p:cNvPr id="56" name="TextBox 10"/>
            <p:cNvSpPr txBox="1"/>
            <p:nvPr/>
          </p:nvSpPr>
          <p:spPr>
            <a:xfrm>
              <a:off x="7935319" y="5067412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长期的战略目标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D947E4-B937-47F1-BF75-6A9D6E33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88" y="952056"/>
            <a:ext cx="8183802" cy="42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3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48F0E0-9D62-4EDE-883C-D22D5B30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85" y="1283143"/>
            <a:ext cx="8527793" cy="39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3E1612-62C9-403C-9E82-058121AE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24" y="1036899"/>
            <a:ext cx="7386854" cy="42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0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3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1</a:t>
            </a:r>
            <a:endParaRPr lang="zh-CN" altLang="en-US" sz="4800" b="1" dirty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0014" y="-5256884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17" y="0"/>
            <a:ext cx="12192000" cy="6871335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组 79"/>
          <p:cNvPicPr>
            <a:picLocks noChangeAspect="1"/>
          </p:cNvPicPr>
          <p:nvPr/>
        </p:nvPicPr>
        <p:blipFill>
          <a:blip r:embed="rId6"/>
          <a:srcRect t="14333"/>
          <a:stretch>
            <a:fillRect/>
          </a:stretch>
        </p:blipFill>
        <p:spPr>
          <a:xfrm>
            <a:off x="3616960" y="1499235"/>
            <a:ext cx="8575040" cy="5358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5983" y="2707958"/>
            <a:ext cx="589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谢 谢！</a:t>
            </a:r>
          </a:p>
        </p:txBody>
      </p:sp>
      <p:pic>
        <p:nvPicPr>
          <p:cNvPr id="32" name="图片 31" descr="组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475" y="231140"/>
            <a:ext cx="2956560" cy="76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768814" y="2627026"/>
            <a:ext cx="2677254" cy="1604722"/>
            <a:chOff x="5940680" y="3199847"/>
            <a:chExt cx="2677254" cy="1604722"/>
          </a:xfrm>
        </p:grpSpPr>
        <p:sp>
          <p:nvSpPr>
            <p:cNvPr id="27" name="文本框 9"/>
            <p:cNvSpPr txBox="1"/>
            <p:nvPr/>
          </p:nvSpPr>
          <p:spPr>
            <a:xfrm>
              <a:off x="5940681" y="3199847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项目来源</a:t>
              </a:r>
            </a:p>
          </p:txBody>
        </p:sp>
        <p:sp>
          <p:nvSpPr>
            <p:cNvPr id="28" name="文本框 9"/>
            <p:cNvSpPr txBox="1"/>
            <p:nvPr/>
          </p:nvSpPr>
          <p:spPr>
            <a:xfrm>
              <a:off x="5940680" y="3633767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940681" y="4068287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需要解决问题</a:t>
              </a:r>
            </a:p>
          </p:txBody>
        </p:sp>
        <p:sp>
          <p:nvSpPr>
            <p:cNvPr id="36" name="文本框 9"/>
            <p:cNvSpPr txBox="1"/>
            <p:nvPr/>
          </p:nvSpPr>
          <p:spPr>
            <a:xfrm>
              <a:off x="5940680" y="4496792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行业前景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39770" y="2631370"/>
            <a:ext cx="2677254" cy="1170802"/>
            <a:chOff x="8211636" y="3204191"/>
            <a:chExt cx="2677254" cy="1170802"/>
          </a:xfrm>
        </p:grpSpPr>
        <p:sp>
          <p:nvSpPr>
            <p:cNvPr id="45" name="文本框 9"/>
            <p:cNvSpPr txBox="1"/>
            <p:nvPr/>
          </p:nvSpPr>
          <p:spPr>
            <a:xfrm>
              <a:off x="8211636" y="3204191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竞争对手分析</a:t>
              </a: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8211637" y="3638711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我们的优势</a:t>
              </a: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8211636" y="4067216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可行性分析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02105" y="887730"/>
            <a:ext cx="2468880" cy="4475480"/>
            <a:chOff x="2523" y="1398"/>
            <a:chExt cx="3888" cy="7048"/>
          </a:xfrm>
        </p:grpSpPr>
        <p:grpSp>
          <p:nvGrpSpPr>
            <p:cNvPr id="23" name="组合 22"/>
            <p:cNvGrpSpPr/>
            <p:nvPr/>
          </p:nvGrpSpPr>
          <p:grpSpPr>
            <a:xfrm>
              <a:off x="2633" y="2756"/>
              <a:ext cx="2893" cy="3444"/>
              <a:chOff x="1053298" y="1163255"/>
              <a:chExt cx="2210766" cy="2631644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1053299" y="1186406"/>
                <a:ext cx="2210765" cy="2608493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  <a:gd name="connsiteX0-1" fmla="*/ 761425 w 1506470"/>
                  <a:gd name="connsiteY0-2" fmla="*/ 0 h 1359090"/>
                  <a:gd name="connsiteX1-3" fmla="*/ 1506469 w 1506470"/>
                  <a:gd name="connsiteY1-4" fmla="*/ 333523 h 1359090"/>
                  <a:gd name="connsiteX2-5" fmla="*/ 1506469 w 1506470"/>
                  <a:gd name="connsiteY2-6" fmla="*/ 1074028 h 1359090"/>
                  <a:gd name="connsiteX3-7" fmla="*/ 753235 w 1506470"/>
                  <a:gd name="connsiteY3-8" fmla="*/ 1359090 h 1359090"/>
                  <a:gd name="connsiteX4-9" fmla="*/ 0 w 1506470"/>
                  <a:gd name="connsiteY4-10" fmla="*/ 1074028 h 1359090"/>
                  <a:gd name="connsiteX5-11" fmla="*/ 0 w 1506470"/>
                  <a:gd name="connsiteY5-12" fmla="*/ 333523 h 1359090"/>
                  <a:gd name="connsiteX6-13" fmla="*/ 761425 w 1506470"/>
                  <a:gd name="connsiteY6-14" fmla="*/ 0 h 1359090"/>
                  <a:gd name="connsiteX0-15" fmla="*/ 761425 w 1506469"/>
                  <a:gd name="connsiteY0-16" fmla="*/ 0 h 1365148"/>
                  <a:gd name="connsiteX1-17" fmla="*/ 1506469 w 1506469"/>
                  <a:gd name="connsiteY1-18" fmla="*/ 333523 h 1365148"/>
                  <a:gd name="connsiteX2-19" fmla="*/ 1506469 w 1506469"/>
                  <a:gd name="connsiteY2-20" fmla="*/ 1074028 h 1365148"/>
                  <a:gd name="connsiteX3-21" fmla="*/ 753235 w 1506469"/>
                  <a:gd name="connsiteY3-22" fmla="*/ 1365148 h 1365148"/>
                  <a:gd name="connsiteX4-23" fmla="*/ 0 w 1506469"/>
                  <a:gd name="connsiteY4-24" fmla="*/ 1074028 h 1365148"/>
                  <a:gd name="connsiteX5-25" fmla="*/ 0 w 1506469"/>
                  <a:gd name="connsiteY5-26" fmla="*/ 333523 h 1365148"/>
                  <a:gd name="connsiteX6-27" fmla="*/ 761425 w 1506469"/>
                  <a:gd name="connsiteY6-28" fmla="*/ 0 h 13651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06469" h="1365148">
                    <a:moveTo>
                      <a:pt x="761425" y="0"/>
                    </a:moveTo>
                    <a:lnTo>
                      <a:pt x="1506469" y="333523"/>
                    </a:lnTo>
                    <a:lnTo>
                      <a:pt x="1506469" y="1074028"/>
                    </a:lnTo>
                    <a:lnTo>
                      <a:pt x="753235" y="1365148"/>
                    </a:lnTo>
                    <a:lnTo>
                      <a:pt x="0" y="1074028"/>
                    </a:lnTo>
                    <a:lnTo>
                      <a:pt x="0" y="333523"/>
                    </a:lnTo>
                    <a:lnTo>
                      <a:pt x="761425" y="0"/>
                    </a:lnTo>
                    <a:close/>
                  </a:path>
                </a:pathLst>
              </a:custGeom>
              <a:noFill/>
              <a:ln w="57150">
                <a:solidFill>
                  <a:srgbClr val="12406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2" rIns="272321" bIns="313011" numCol="1" spcCol="1270" anchor="ctr" anchorCtr="0">
                <a:noAutofit/>
              </a:bodyPr>
              <a:lstStyle/>
              <a:p>
                <a:pPr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800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1053298" y="1163255"/>
                <a:ext cx="2210765" cy="2608493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  <a:gd name="connsiteX0-1" fmla="*/ 761425 w 1506470"/>
                  <a:gd name="connsiteY0-2" fmla="*/ 0 h 1359090"/>
                  <a:gd name="connsiteX1-3" fmla="*/ 1506469 w 1506470"/>
                  <a:gd name="connsiteY1-4" fmla="*/ 333523 h 1359090"/>
                  <a:gd name="connsiteX2-5" fmla="*/ 1506469 w 1506470"/>
                  <a:gd name="connsiteY2-6" fmla="*/ 1074028 h 1359090"/>
                  <a:gd name="connsiteX3-7" fmla="*/ 753235 w 1506470"/>
                  <a:gd name="connsiteY3-8" fmla="*/ 1359090 h 1359090"/>
                  <a:gd name="connsiteX4-9" fmla="*/ 0 w 1506470"/>
                  <a:gd name="connsiteY4-10" fmla="*/ 1074028 h 1359090"/>
                  <a:gd name="connsiteX5-11" fmla="*/ 0 w 1506470"/>
                  <a:gd name="connsiteY5-12" fmla="*/ 333523 h 1359090"/>
                  <a:gd name="connsiteX6-13" fmla="*/ 761425 w 1506470"/>
                  <a:gd name="connsiteY6-14" fmla="*/ 0 h 1359090"/>
                  <a:gd name="connsiteX0-15" fmla="*/ 761425 w 1506469"/>
                  <a:gd name="connsiteY0-16" fmla="*/ 0 h 1365148"/>
                  <a:gd name="connsiteX1-17" fmla="*/ 1506469 w 1506469"/>
                  <a:gd name="connsiteY1-18" fmla="*/ 333523 h 1365148"/>
                  <a:gd name="connsiteX2-19" fmla="*/ 1506469 w 1506469"/>
                  <a:gd name="connsiteY2-20" fmla="*/ 1074028 h 1365148"/>
                  <a:gd name="connsiteX3-21" fmla="*/ 753235 w 1506469"/>
                  <a:gd name="connsiteY3-22" fmla="*/ 1365148 h 1365148"/>
                  <a:gd name="connsiteX4-23" fmla="*/ 0 w 1506469"/>
                  <a:gd name="connsiteY4-24" fmla="*/ 1074028 h 1365148"/>
                  <a:gd name="connsiteX5-25" fmla="*/ 0 w 1506469"/>
                  <a:gd name="connsiteY5-26" fmla="*/ 333523 h 1365148"/>
                  <a:gd name="connsiteX6-27" fmla="*/ 761425 w 1506469"/>
                  <a:gd name="connsiteY6-28" fmla="*/ 0 h 13651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06469" h="1365148">
                    <a:moveTo>
                      <a:pt x="761425" y="0"/>
                    </a:moveTo>
                    <a:lnTo>
                      <a:pt x="1506469" y="333523"/>
                    </a:lnTo>
                    <a:lnTo>
                      <a:pt x="1506469" y="1074028"/>
                    </a:lnTo>
                    <a:lnTo>
                      <a:pt x="753235" y="1365148"/>
                    </a:lnTo>
                    <a:lnTo>
                      <a:pt x="0" y="1074028"/>
                    </a:lnTo>
                    <a:lnTo>
                      <a:pt x="0" y="333523"/>
                    </a:lnTo>
                    <a:lnTo>
                      <a:pt x="761425" y="0"/>
                    </a:lnTo>
                    <a:close/>
                  </a:path>
                </a:pathLst>
              </a:custGeom>
              <a:noFill/>
              <a:ln w="57150">
                <a:solidFill>
                  <a:srgbClr val="3C579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2" rIns="272321" bIns="313011" numCol="1" spcCol="1270" anchor="ctr" anchorCtr="0">
                <a:noAutofit/>
              </a:bodyPr>
              <a:lstStyle/>
              <a:p>
                <a:pPr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80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139" y="5312"/>
              <a:ext cx="3273" cy="2026"/>
              <a:chOff x="5498299" y="2485311"/>
              <a:chExt cx="2078122" cy="1286825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V="1">
                <a:off x="5904868" y="2485311"/>
                <a:ext cx="1671553" cy="862597"/>
              </a:xfrm>
              <a:prstGeom prst="line">
                <a:avLst/>
              </a:prstGeom>
              <a:ln>
                <a:solidFill>
                  <a:srgbClr val="7B8F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5498299" y="2909539"/>
                <a:ext cx="1671553" cy="862597"/>
              </a:xfrm>
              <a:prstGeom prst="line">
                <a:avLst/>
              </a:prstGeom>
              <a:ln w="3175">
                <a:solidFill>
                  <a:srgbClr val="7B8F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/>
            <p:cNvGrpSpPr/>
            <p:nvPr/>
          </p:nvGrpSpPr>
          <p:grpSpPr>
            <a:xfrm>
              <a:off x="2633" y="1398"/>
              <a:ext cx="3019" cy="1832"/>
              <a:chOff x="5177376" y="0"/>
              <a:chExt cx="1917343" cy="1163268"/>
            </a:xfrm>
          </p:grpSpPr>
          <p:cxnSp>
            <p:nvCxnSpPr>
              <p:cNvPr id="53" name="直接连接符 52"/>
              <p:cNvCxnSpPr/>
              <p:nvPr/>
            </p:nvCxnSpPr>
            <p:spPr>
              <a:xfrm flipV="1">
                <a:off x="5177376" y="300671"/>
                <a:ext cx="1671552" cy="862597"/>
              </a:xfrm>
              <a:prstGeom prst="line">
                <a:avLst/>
              </a:prstGeom>
              <a:ln>
                <a:solidFill>
                  <a:srgbClr val="3C57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V="1">
                <a:off x="5423167" y="0"/>
                <a:ext cx="1671552" cy="862597"/>
              </a:xfrm>
              <a:prstGeom prst="line">
                <a:avLst/>
              </a:prstGeom>
              <a:ln w="3175">
                <a:solidFill>
                  <a:srgbClr val="3C57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1"/>
            <p:cNvSpPr txBox="1"/>
            <p:nvPr/>
          </p:nvSpPr>
          <p:spPr>
            <a:xfrm>
              <a:off x="2523" y="7528"/>
              <a:ext cx="2852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3200" b="1" dirty="0">
                  <a:solidFill>
                    <a:srgbClr val="3E559A"/>
                  </a:solidFill>
                  <a:latin typeface="思源黑体 Medium" panose="020B0600000000000000" charset="-122"/>
                  <a:ea typeface="思源黑体 Medium" panose="020B0600000000000000" charset="-122"/>
                </a:rPr>
                <a:t>项目介绍</a:t>
              </a:r>
            </a:p>
          </p:txBody>
        </p:sp>
        <p:sp>
          <p:nvSpPr>
            <p:cNvPr id="4" name="TextBox 1"/>
            <p:cNvSpPr txBox="1"/>
            <p:nvPr/>
          </p:nvSpPr>
          <p:spPr>
            <a:xfrm>
              <a:off x="3017" y="3564"/>
              <a:ext cx="212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7200" b="1" dirty="0">
                  <a:solidFill>
                    <a:srgbClr val="3E559A"/>
                  </a:solidFill>
                  <a:latin typeface="思源黑体 Bold" panose="020B0800000000000000" charset="-122"/>
                  <a:ea typeface="思源黑体 Bold" panose="020B0800000000000000" charset="-122"/>
                </a:rPr>
                <a:t>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895350"/>
            <a:ext cx="8743950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" y="661670"/>
            <a:ext cx="10906125" cy="553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" y="366395"/>
            <a:ext cx="9742170" cy="5954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70" y="676275"/>
            <a:ext cx="8658225" cy="550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75995"/>
            <a:ext cx="7772400" cy="490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752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etcd</a:t>
            </a:r>
            <a:r>
              <a:rPr lang="zh-CN" altLang="en-US" sz="4800" b="1" dirty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8F0B0B-50AD-4DF7-B6F7-42EC82A9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20" y="1268543"/>
            <a:ext cx="5075360" cy="4320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247</Words>
  <Application>Microsoft Office PowerPoint</Application>
  <PresentationFormat>宽屏</PresentationFormat>
  <Paragraphs>99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思源黑体 Bold</vt:lpstr>
      <vt:lpstr>思源黑体 Medium</vt:lpstr>
      <vt:lpstr>思源黑体 Normal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wuzixihe</cp:lastModifiedBy>
  <cp:revision>180</cp:revision>
  <dcterms:created xsi:type="dcterms:W3CDTF">2017-02-19T15:11:00Z</dcterms:created>
  <dcterms:modified xsi:type="dcterms:W3CDTF">2020-12-13T14:19:55Z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